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77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9383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199" cy="51434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799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599" cy="2146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599"/>
            <a:ext cx="42600" cy="8455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899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899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199" cy="1786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Prediction	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  <a:buChar char="●"/>
            </a:pPr>
            <a:r>
              <a:rPr lang="en" sz="3000"/>
              <a:t>What the reader </a:t>
            </a:r>
            <a:r>
              <a:rPr lang="en" sz="3000" b="1" i="1">
                <a:solidFill>
                  <a:srgbClr val="0000FF"/>
                </a:solidFill>
              </a:rPr>
              <a:t>thinks will happen</a:t>
            </a:r>
            <a:r>
              <a:rPr lang="en" sz="3000">
                <a:solidFill>
                  <a:srgbClr val="0000FF"/>
                </a:solidFill>
              </a:rPr>
              <a:t> </a:t>
            </a:r>
            <a:r>
              <a:rPr lang="en" sz="3000"/>
              <a:t>based upon the text, the author, and background knowledge</a:t>
            </a:r>
          </a:p>
          <a:p>
            <a:pPr marL="457200" lvl="0" indent="-419100">
              <a:spcBef>
                <a:spcPts val="0"/>
              </a:spcBef>
              <a:buSzPct val="100000"/>
              <a:buChar char="●"/>
            </a:pPr>
            <a:r>
              <a:rPr lang="en" sz="3000"/>
              <a:t>Think of a prediction like a </a:t>
            </a:r>
            <a:r>
              <a:rPr lang="en" sz="3000" b="1">
                <a:solidFill>
                  <a:srgbClr val="FF9900"/>
                </a:solidFill>
              </a:rPr>
              <a:t>hypothesis</a:t>
            </a:r>
            <a:r>
              <a:rPr lang="en" sz="3000"/>
              <a:t>: an educated guess about what will happen later in the text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Inference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  <a:buChar char="●"/>
            </a:pPr>
            <a:r>
              <a:rPr lang="en" sz="3000"/>
              <a:t>The reader reads and analyzes all clues from the text and makes a guess</a:t>
            </a:r>
          </a:p>
          <a:p>
            <a:pPr marL="457200" lvl="0" indent="-419100">
              <a:spcBef>
                <a:spcPts val="0"/>
              </a:spcBef>
              <a:buSzPct val="100000"/>
              <a:buChar char="●"/>
            </a:pPr>
            <a:r>
              <a:rPr lang="en" sz="3000"/>
              <a:t>For an inference, you </a:t>
            </a:r>
            <a:r>
              <a:rPr lang="en" sz="3000" b="1" u="sng">
                <a:solidFill>
                  <a:srgbClr val="FF0000"/>
                </a:solidFill>
              </a:rPr>
              <a:t>must use clues (text evidence) from the text to make a guess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Then, what is the difference? 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899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chemeClr val="accent3"/>
                </a:solidFill>
              </a:rPr>
              <a:t>Prediction: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Reader</a:t>
            </a:r>
            <a:r>
              <a:rPr lang="en" sz="2400" b="1"/>
              <a:t> </a:t>
            </a:r>
            <a:r>
              <a:rPr lang="en" sz="2400" b="1" u="sng">
                <a:solidFill>
                  <a:schemeClr val="accent3"/>
                </a:solidFill>
              </a:rPr>
              <a:t>will know</a:t>
            </a:r>
            <a:r>
              <a:rPr lang="en" sz="2400">
                <a:solidFill>
                  <a:schemeClr val="accent3"/>
                </a:solidFill>
              </a:rPr>
              <a:t> </a:t>
            </a:r>
            <a:r>
              <a:rPr lang="en" sz="2400"/>
              <a:t>the answer to the prediction by the end of the novel  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Focuses more on </a:t>
            </a:r>
            <a:r>
              <a:rPr lang="en" sz="2400" b="1">
                <a:solidFill>
                  <a:schemeClr val="accent3"/>
                </a:solidFill>
              </a:rPr>
              <a:t>what will happen</a:t>
            </a:r>
            <a:r>
              <a:rPr lang="en" sz="2400"/>
              <a:t> in the story</a:t>
            </a:r>
          </a:p>
          <a:p>
            <a:pPr marL="457200" lvl="0" indent="-381000">
              <a:spcBef>
                <a:spcPts val="0"/>
              </a:spcBef>
              <a:buClr>
                <a:schemeClr val="accent3"/>
              </a:buClr>
              <a:buSzPct val="100000"/>
              <a:buChar char="●"/>
            </a:pPr>
            <a:r>
              <a:rPr lang="en" sz="2400" b="1" u="sng">
                <a:solidFill>
                  <a:schemeClr val="accent3"/>
                </a:solidFill>
              </a:rPr>
              <a:t>THINK: plot focus 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899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 b="1">
                <a:solidFill>
                  <a:schemeClr val="accent4"/>
                </a:solidFill>
              </a:rPr>
              <a:t>Inference: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●"/>
            </a:pPr>
            <a:r>
              <a:rPr lang="en" sz="2200"/>
              <a:t>Reader </a:t>
            </a:r>
            <a:r>
              <a:rPr lang="en" sz="2200" b="1">
                <a:solidFill>
                  <a:schemeClr val="accent4"/>
                </a:solidFill>
              </a:rPr>
              <a:t>may or may not</a:t>
            </a:r>
            <a:r>
              <a:rPr lang="en" sz="2200"/>
              <a:t> know the answer by the end of the story 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●"/>
            </a:pPr>
            <a:r>
              <a:rPr lang="en" sz="2200"/>
              <a:t>Focuses more on what the character will do, how a character feels, etc. </a:t>
            </a:r>
          </a:p>
          <a:p>
            <a:pPr marL="457200" lvl="0" indent="-368300" rtl="0">
              <a:spcBef>
                <a:spcPts val="0"/>
              </a:spcBef>
              <a:buClr>
                <a:schemeClr val="accent4"/>
              </a:buClr>
              <a:buSzPct val="100000"/>
              <a:buChar char="●"/>
            </a:pPr>
            <a:r>
              <a:rPr lang="en" sz="2200" b="1" u="sng">
                <a:solidFill>
                  <a:schemeClr val="accent4"/>
                </a:solidFill>
              </a:rPr>
              <a:t>THINK: character focus</a:t>
            </a:r>
          </a:p>
          <a:p>
            <a:pPr lvl="0">
              <a:spcBef>
                <a:spcPts val="0"/>
              </a:spcBef>
              <a:buNone/>
            </a:pPr>
            <a:endParaRPr sz="22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 a reader… 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899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chemeClr val="accent3"/>
                </a:solidFill>
              </a:rPr>
              <a:t>You can make predictions: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>
                <a:solidFill>
                  <a:schemeClr val="accent3"/>
                </a:solidFill>
              </a:rPr>
              <a:t>BEFORE</a:t>
            </a:r>
            <a:r>
              <a:rPr lang="en" sz="2400"/>
              <a:t> you begin reading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>
                <a:solidFill>
                  <a:schemeClr val="accent3"/>
                </a:solidFill>
              </a:rPr>
              <a:t>WHILE</a:t>
            </a:r>
            <a:r>
              <a:rPr lang="en" sz="2400"/>
              <a:t> you are reading 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(</a:t>
            </a:r>
            <a:r>
              <a:rPr lang="en" sz="2400" i="1">
                <a:solidFill>
                  <a:schemeClr val="accent3"/>
                </a:solidFill>
              </a:rPr>
              <a:t>Before and during</a:t>
            </a:r>
            <a:r>
              <a:rPr lang="en" sz="2400"/>
              <a:t> reading!)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899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 b="1">
                <a:solidFill>
                  <a:schemeClr val="accent4"/>
                </a:solidFill>
              </a:rPr>
              <a:t>You can make inferences:</a:t>
            </a:r>
          </a:p>
          <a:p>
            <a:pPr marL="457200" lvl="0" indent="-368300" rtl="0">
              <a:spcBef>
                <a:spcPts val="0"/>
              </a:spcBef>
              <a:buSzPct val="100000"/>
            </a:pPr>
            <a:r>
              <a:rPr lang="en" sz="2200">
                <a:solidFill>
                  <a:schemeClr val="accent4"/>
                </a:solidFill>
              </a:rPr>
              <a:t>DURING</a:t>
            </a:r>
            <a:r>
              <a:rPr lang="en" sz="2200"/>
              <a:t> reading </a:t>
            </a:r>
          </a:p>
          <a:p>
            <a:pPr marL="457200" lvl="0" indent="-368300" rtl="0">
              <a:spcBef>
                <a:spcPts val="0"/>
              </a:spcBef>
              <a:buSzPct val="100000"/>
            </a:pPr>
            <a:r>
              <a:rPr lang="en" sz="2200"/>
              <a:t>The reader asks questions and makes inferences based on what was read</a:t>
            </a:r>
          </a:p>
          <a:p>
            <a:pPr marL="457200" lvl="0" indent="-368300">
              <a:spcBef>
                <a:spcPts val="0"/>
              </a:spcBef>
              <a:buSzPct val="100000"/>
            </a:pPr>
            <a:r>
              <a:rPr lang="en" sz="2200"/>
              <a:t>An inference </a:t>
            </a:r>
            <a:r>
              <a:rPr lang="en" sz="2200" b="1" u="sng">
                <a:solidFill>
                  <a:schemeClr val="accent4"/>
                </a:solidFill>
              </a:rPr>
              <a:t>does not have to be about what will happen next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you make predictions?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Ask yourself, “What is going to happen next in the story?”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Ask yourself, “What else could happen in the story?” 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you make inferences?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Ask questions </a:t>
            </a:r>
            <a:r>
              <a:rPr lang="en" sz="3000" b="1"/>
              <a:t>during/while reading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Ask yourself questions about the </a:t>
            </a:r>
            <a:r>
              <a:rPr lang="en" sz="3000" i="1"/>
              <a:t>character</a:t>
            </a:r>
            <a:r>
              <a:rPr lang="en" sz="3000"/>
              <a:t> (how the character feels, how the character acts, etc.)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Macintosh PowerPoint</Application>
  <PresentationFormat>On-screen Show (16:9)</PresentationFormat>
  <Paragraphs>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Playfair Display</vt:lpstr>
      <vt:lpstr>Montserrat</vt:lpstr>
      <vt:lpstr>Oswald</vt:lpstr>
      <vt:lpstr>pop</vt:lpstr>
      <vt:lpstr>Prediction </vt:lpstr>
      <vt:lpstr>Inference</vt:lpstr>
      <vt:lpstr>Then, what is the difference? </vt:lpstr>
      <vt:lpstr>As a reader… </vt:lpstr>
      <vt:lpstr>How do you make predictions?</vt:lpstr>
      <vt:lpstr>How do you make inferences?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Prediction </dc:title>
  <cp:lastModifiedBy>Danielle Ruberto</cp:lastModifiedBy>
  <cp:revision>1</cp:revision>
  <dcterms:modified xsi:type="dcterms:W3CDTF">2015-12-16T21:07:22Z</dcterms:modified>
</cp:coreProperties>
</file>